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sldIdLst>
    <p:sldId id="256" r:id="rId2"/>
    <p:sldId id="257" r:id="rId3"/>
    <p:sldId id="266" r:id="rId4"/>
    <p:sldId id="271" r:id="rId5"/>
    <p:sldId id="258" r:id="rId6"/>
    <p:sldId id="259" r:id="rId7"/>
    <p:sldId id="260" r:id="rId8"/>
    <p:sldId id="274" r:id="rId9"/>
    <p:sldId id="292" r:id="rId10"/>
    <p:sldId id="277" r:id="rId11"/>
    <p:sldId id="261" r:id="rId12"/>
    <p:sldId id="291" r:id="rId13"/>
    <p:sldId id="276" r:id="rId14"/>
    <p:sldId id="273" r:id="rId15"/>
    <p:sldId id="262" r:id="rId16"/>
    <p:sldId id="278" r:id="rId17"/>
    <p:sldId id="269" r:id="rId18"/>
    <p:sldId id="290" r:id="rId19"/>
    <p:sldId id="265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70" r:id="rId31"/>
    <p:sldId id="272" r:id="rId32"/>
    <p:sldId id="27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8934" autoAdjust="0"/>
  </p:normalViewPr>
  <p:slideViewPr>
    <p:cSldViewPr>
      <p:cViewPr>
        <p:scale>
          <a:sx n="81" d="100"/>
          <a:sy n="81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70030848"/>
        <c:axId val="70032384"/>
      </c:barChart>
      <c:catAx>
        <c:axId val="70030848"/>
        <c:scaling>
          <c:orientation val="minMax"/>
        </c:scaling>
        <c:delete val="0"/>
        <c:axPos val="b"/>
        <c:majorTickMark val="none"/>
        <c:minorTickMark val="none"/>
        <c:tickLblPos val="nextTo"/>
        <c:crossAx val="70032384"/>
        <c:crosses val="autoZero"/>
        <c:auto val="1"/>
        <c:lblAlgn val="ctr"/>
        <c:lblOffset val="100"/>
        <c:noMultiLvlLbl val="0"/>
      </c:catAx>
      <c:valAx>
        <c:axId val="70032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003084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194747150763088"/>
          <c:y val="6.2849993873615922E-2"/>
          <c:w val="0.40944487531713025"/>
          <c:h val="0.661602275145584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часов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2011-12г</c:v>
                </c:pt>
                <c:pt idx="1">
                  <c:v>2012-13г</c:v>
                </c:pt>
                <c:pt idx="2">
                  <c:v>2013-14г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учащихся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2011-12г</c:v>
                </c:pt>
                <c:pt idx="1">
                  <c:v>2012-13г</c:v>
                </c:pt>
                <c:pt idx="2">
                  <c:v>2013-14г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1971</c:v>
                </c:pt>
                <c:pt idx="1">
                  <c:v>1685</c:v>
                </c:pt>
                <c:pt idx="2">
                  <c:v>1808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557952"/>
        <c:axId val="34559488"/>
        <c:axId val="0"/>
      </c:bar3DChart>
      <c:catAx>
        <c:axId val="34557952"/>
        <c:scaling>
          <c:orientation val="minMax"/>
        </c:scaling>
        <c:delete val="0"/>
        <c:axPos val="b"/>
        <c:majorTickMark val="out"/>
        <c:minorTickMark val="none"/>
        <c:tickLblPos val="nextTo"/>
        <c:crossAx val="34559488"/>
        <c:crosses val="autoZero"/>
        <c:auto val="1"/>
        <c:lblAlgn val="ctr"/>
        <c:lblOffset val="100"/>
        <c:noMultiLvlLbl val="0"/>
      </c:catAx>
      <c:valAx>
        <c:axId val="34559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557952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часов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2011/12 уч.год</c:v>
                </c:pt>
                <c:pt idx="1">
                  <c:v>2012/13 уч.год</c:v>
                </c:pt>
                <c:pt idx="2">
                  <c:v>2013/14 уч.год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</c:v>
                </c:pt>
                <c:pt idx="1">
                  <c:v>74</c:v>
                </c:pt>
                <c:pt idx="2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6447-ED9E-40EF-A521-A9CEF7651C37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CD453-95BA-4FAC-AB74-52F2DA545F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10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D453-95BA-4FAC-AB74-52F2DA545F7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98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1C851-45FA-48A0-A020-2A717CC90A1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10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FB3900-18FA-4AD5-A89F-6117EA9B4AA6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9ABE9F-BAF1-44DE-BFFE-4F65F61DBC1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900-18FA-4AD5-A89F-6117EA9B4AA6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BE9F-BAF1-44DE-BFFE-4F65F61DBC1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900-18FA-4AD5-A89F-6117EA9B4AA6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BE9F-BAF1-44DE-BFFE-4F65F61DBC1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900-18FA-4AD5-A89F-6117EA9B4AA6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BE9F-BAF1-44DE-BFFE-4F65F61DBC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900-18FA-4AD5-A89F-6117EA9B4AA6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BE9F-BAF1-44DE-BFFE-4F65F61DB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900-18FA-4AD5-A89F-6117EA9B4AA6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BE9F-BAF1-44DE-BFFE-4F65F61DBC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900-18FA-4AD5-A89F-6117EA9B4AA6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BE9F-BAF1-44DE-BFFE-4F65F61DBC1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900-18FA-4AD5-A89F-6117EA9B4AA6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BE9F-BAF1-44DE-BFFE-4F65F61DBC1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900-18FA-4AD5-A89F-6117EA9B4AA6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BE9F-BAF1-44DE-BFFE-4F65F61DB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900-18FA-4AD5-A89F-6117EA9B4AA6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BE9F-BAF1-44DE-BFFE-4F65F61DB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900-18FA-4AD5-A89F-6117EA9B4AA6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BE9F-BAF1-44DE-BFFE-4F65F61DB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1FB3900-18FA-4AD5-A89F-6117EA9B4AA6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9ABE9F-BAF1-44DE-BFFE-4F65F61DB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4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47248" cy="26642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Первичная профилактика ВИЧ – инфекции среди учащихся г.Сыктывкара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552" y="5286388"/>
            <a:ext cx="8147248" cy="928694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Управление образования АМО ГО «Сыктывкар»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МОУ «Центр психолого-педагогической реабилитации и коррекции» 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56263" cy="1054250"/>
          </a:xfrm>
        </p:spPr>
        <p:txBody>
          <a:bodyPr/>
          <a:lstStyle/>
          <a:p>
            <a:r>
              <a:rPr lang="ru-RU" sz="3200" dirty="0" smtClean="0"/>
              <a:t>Результаты анонимного анкетирования </a:t>
            </a:r>
            <a:br>
              <a:rPr lang="ru-RU" sz="3200" dirty="0" smtClean="0"/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Учащиеся не могут </a:t>
            </a:r>
            <a:r>
              <a:rPr lang="ru-RU" smtClean="0"/>
              <a:t>расшифровать аббревиатуры </a:t>
            </a:r>
            <a:r>
              <a:rPr lang="ru-RU" dirty="0" smtClean="0"/>
              <a:t>ВИЧ и СПИД в 9 классах -92%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в 10 классах – 45%,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в 11 классах – 9%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Учащиеся не знают пути передачи  ВИЧ-инфекции  9 классах – 72%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в 10 классах -   38%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в 11 классах – 3%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756263" cy="1674938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Социальное партнерство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Центра психолого-педагогической реабилитации и коррекции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397949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895D1D"/>
                </a:solidFill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3419872" y="3272470"/>
            <a:ext cx="1872208" cy="1214946"/>
          </a:xfrm>
          <a:prstGeom prst="round1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МОУ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</a:rPr>
              <a:t>ЦППРиК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611560" y="1988840"/>
            <a:ext cx="2592288" cy="1297803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rgbClr val="C00000"/>
                </a:solidFill>
              </a:rPr>
              <a:t>ГБУЗ  </a:t>
            </a:r>
            <a:r>
              <a:rPr lang="ru-RU" sz="1400" b="1" dirty="0" smtClean="0">
                <a:solidFill>
                  <a:srgbClr val="C00000"/>
                </a:solidFill>
              </a:rPr>
              <a:t>РК</a:t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>
                <a:solidFill>
                  <a:srgbClr val="C00000"/>
                </a:solidFill>
              </a:rPr>
              <a:t> </a:t>
            </a:r>
            <a:r>
              <a:rPr lang="ru-RU" sz="1400" b="1" dirty="0" smtClean="0">
                <a:solidFill>
                  <a:srgbClr val="C00000"/>
                </a:solidFill>
              </a:rPr>
              <a:t>Центр</a:t>
            </a:r>
            <a:r>
              <a:rPr lang="ru-RU" sz="1400" b="1" dirty="0">
                <a:solidFill>
                  <a:srgbClr val="C00000"/>
                </a:solidFill>
              </a:rPr>
              <a:t> по профилактике и борьбе со СПИДом и инфекционными </a:t>
            </a:r>
            <a:r>
              <a:rPr lang="ru-RU" sz="1400" b="1" dirty="0" smtClean="0">
                <a:solidFill>
                  <a:srgbClr val="C00000"/>
                </a:solidFill>
              </a:rPr>
              <a:t>заболеваниями 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5511262" y="1988840"/>
            <a:ext cx="2085074" cy="128363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Управление образования  АМО ГО «Сыктывкар»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755576" y="4725144"/>
            <a:ext cx="2071718" cy="1192614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Детские поликлиники 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г. Сыктывкара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6372200" y="4777798"/>
            <a:ext cx="1944216" cy="1315498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УФСКН России по Республике Коми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3384774" y="5244325"/>
            <a:ext cx="2267345" cy="1284865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Муниципальные образовательные организации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г. Сыктывкара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altLang="ru-RU" sz="3600" dirty="0">
                <a:solidFill>
                  <a:srgbClr val="C00000"/>
                </a:solidFill>
              </a:rPr>
              <a:t>Профилактика ВИЧ-инфекции в образовательной среде</a:t>
            </a:r>
            <a:r>
              <a:rPr lang="ru-RU" altLang="ru-RU" sz="3600" dirty="0" smtClean="0">
                <a:solidFill>
                  <a:srgbClr val="C00000"/>
                </a:solidFill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3600" dirty="0">
                <a:solidFill>
                  <a:srgbClr val="C00000"/>
                </a:solidFill>
              </a:rPr>
              <a:t> </a:t>
            </a:r>
            <a:r>
              <a:rPr lang="ru-RU" altLang="ru-RU" sz="3600" dirty="0" smtClean="0">
                <a:solidFill>
                  <a:srgbClr val="C00000"/>
                </a:solidFill>
              </a:rPr>
              <a:t>Информирование </a:t>
            </a:r>
            <a:r>
              <a:rPr lang="ru-RU" altLang="ru-RU" sz="3600" dirty="0">
                <a:solidFill>
                  <a:srgbClr val="C00000"/>
                </a:solidFill>
              </a:rPr>
              <a:t>о </a:t>
            </a:r>
            <a:r>
              <a:rPr lang="ru-RU" altLang="ru-RU" sz="3600" dirty="0" smtClean="0">
                <a:solidFill>
                  <a:srgbClr val="C00000"/>
                </a:solidFill>
              </a:rPr>
              <a:t>ВИЧ субъектов образовательного процесса</a:t>
            </a:r>
          </a:p>
          <a:p>
            <a:pPr marL="0" indent="0" algn="just">
              <a:buNone/>
            </a:pPr>
            <a:r>
              <a:rPr lang="ru-RU" sz="3100" dirty="0" smtClean="0"/>
              <a:t>В соответствии с Федеральным </a:t>
            </a:r>
            <a:r>
              <a:rPr lang="ru-RU" sz="3100" dirty="0"/>
              <a:t>законом от 9 декабря 2010года №436-ФЗ «О защите детей от информации , причиняющей вред их здоровью и развитию», Концепцией превентивного обучения в области  профилактики ВИЧ/СПИДа в образовательной среде (письмо Минобрнауки России 06.10.2005г. № </a:t>
            </a:r>
            <a:r>
              <a:rPr lang="ru-RU" sz="3100" dirty="0" smtClean="0"/>
              <a:t>АС-1270/06</a:t>
            </a:r>
            <a:r>
              <a:rPr lang="ru-RU" sz="3600" dirty="0" smtClean="0"/>
              <a:t>).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Приоритетный национальный проект «Здоровье»</a:t>
            </a:r>
            <a:endParaRPr lang="ru-RU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734"/>
            <a:ext cx="936104" cy="150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80000">
                <a:solidFill>
                  <a:srgbClr val="008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492896"/>
            <a:ext cx="7745505" cy="363326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Интерактивные методы взаимодействия с учащимися: - занятия с элементами тренинга,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- круглые столы,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- школьные конференции,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-  городская акция «Информационная палатка» 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Методы обучения подростков ответственному поведению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18" descr="T:\мои документы\мои документы\Тренинги ВИЧ\СПИД\отчет по проекту здоровье\2012-11-16-1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24739"/>
            <a:ext cx="1512168" cy="201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9" descr="T:\мои документы\мои документы\Тренинги ВИЧ\СПИД\отчет по проекту здоровье\2012-11-20-1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627784" y="4720365"/>
            <a:ext cx="2664296" cy="199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T:\мои документы\мои документы\Тренинги ВИЧ\СПИД\отчет по проекту здоровье\DSC068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49491"/>
            <a:ext cx="2556284" cy="2005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Занятие с элементами тренинга</a:t>
            </a:r>
            <a:endParaRPr lang="ru-RU" sz="4000" dirty="0"/>
          </a:p>
        </p:txBody>
      </p:sp>
      <p:pic>
        <p:nvPicPr>
          <p:cNvPr id="4098" name="Picture 2" descr="E:\фото от Насти\_BeT9sw_9x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408712" cy="403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91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764704"/>
            <a:ext cx="7756263" cy="859702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3200" dirty="0" smtClean="0"/>
              <a:t>Информационная палатка</a:t>
            </a:r>
            <a:br>
              <a:rPr lang="ru-RU" sz="3200" dirty="0" smtClean="0"/>
            </a:br>
            <a:r>
              <a:rPr lang="ru-RU" sz="2000" dirty="0">
                <a:solidFill>
                  <a:srgbClr val="895D1D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895D1D"/>
                </a:solidFill>
                <a:ea typeface="+mn-ea"/>
                <a:cs typeface="+mn-cs"/>
              </a:rPr>
            </a:b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28596" y="2571744"/>
            <a:ext cx="8136904" cy="338447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895D1D"/>
                </a:solidFill>
                <a:ea typeface="+mj-ea"/>
                <a:cs typeface="+mj-cs"/>
              </a:rPr>
              <a:t/>
            </a:r>
            <a:br>
              <a:rPr lang="ru-RU" sz="3200" dirty="0">
                <a:solidFill>
                  <a:srgbClr val="895D1D"/>
                </a:solidFill>
                <a:ea typeface="+mj-ea"/>
                <a:cs typeface="+mj-cs"/>
              </a:rPr>
            </a:br>
            <a:r>
              <a:rPr lang="ru-RU" dirty="0" smtClean="0">
                <a:solidFill>
                  <a:srgbClr val="895D1D"/>
                </a:solidFill>
                <a:ea typeface="+mj-ea"/>
                <a:cs typeface="+mj-cs"/>
              </a:rPr>
              <a:t> </a:t>
            </a:r>
            <a:endParaRPr lang="ru-RU" dirty="0"/>
          </a:p>
        </p:txBody>
      </p:sp>
      <p:pic>
        <p:nvPicPr>
          <p:cNvPr id="4" name="Picture 2" descr="C:\Users\сpprik\Desktop\DSC041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54950"/>
            <a:ext cx="5400600" cy="449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:\мои документы\мои документы\музей\фото\Инфо-палатка\CIMG65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204864"/>
            <a:ext cx="4734858" cy="35282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Консультации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135247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Занятия в форме малых групп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с целью поиска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информации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по проблеме,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итогом которых являются презентации по профилактике ВИЧ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Конспекткомплексное занятие по фгт на тему моя мама моя семья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" r="4283"/>
          <a:stretch>
            <a:fillRect/>
          </a:stretch>
        </p:blipFill>
        <p:spPr bwMode="auto">
          <a:xfrm rot="240000">
            <a:off x="2171399" y="638734"/>
            <a:ext cx="4772156" cy="359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62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71538" y="714356"/>
          <a:ext cx="7143800" cy="5214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Презентация" r:id="rId3" imgW="4570541" imgH="3427323" progId="PowerPoint.Show.12">
                  <p:embed/>
                </p:oleObj>
              </mc:Choice>
              <mc:Fallback>
                <p:oleObj name="Презентация" r:id="rId3" imgW="4570541" imgH="3427323" progId="PowerPoint.Show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714356"/>
                        <a:ext cx="7143800" cy="5214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ВИЧ-инфекция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и</a:t>
            </a:r>
            <a:r>
              <a:rPr lang="ru-RU" b="1" dirty="0" smtClean="0"/>
              <a:t> ее профилактика</a:t>
            </a:r>
            <a:endParaRPr lang="ru-RU" b="1" dirty="0"/>
          </a:p>
        </p:txBody>
      </p:sp>
      <p:pic>
        <p:nvPicPr>
          <p:cNvPr id="1026" name="Picture 2" descr="C:\Users\ученик\Desktop\15-si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7"/>
            <a:ext cx="1800200" cy="2358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566124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Работу выполнил 11</a:t>
            </a:r>
            <a:r>
              <a:rPr lang="en-US" dirty="0" smtClean="0">
                <a:latin typeface="Perpetua"/>
              </a:rPr>
              <a:t>ß</a:t>
            </a:r>
            <a:r>
              <a:rPr lang="ru-RU" dirty="0" smtClean="0">
                <a:latin typeface="Perpetua"/>
              </a:rPr>
              <a:t> класс Лицея народной дипломатии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67844" y="6355896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Сыктывкар 2012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514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363758"/>
          </a:xfrm>
        </p:spPr>
        <p:txBody>
          <a:bodyPr/>
          <a:lstStyle/>
          <a:p>
            <a:r>
              <a:rPr lang="ru-RU" sz="3600" dirty="0" smtClean="0"/>
              <a:t>Нормативные основы профилактики ВИЧ-инфекции в образовательных организациях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11560" y="2348880"/>
            <a:ext cx="8208912" cy="4248770"/>
          </a:xfrm>
        </p:spPr>
        <p:txBody>
          <a:bodyPr>
            <a:normAutofit fontScale="850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ru-RU" dirty="0" smtClean="0"/>
              <a:t>Федеральный закон от 30 марта 1995г. №38.ФЗ «О предупреждении распространения в РФ заболевания, вызываемого ВИЧ» (Статья 4 Гарантии государства);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/>
              <a:t>Федеральный закон от 21 ноября 2011г. № 323 ФЗ «Об основах охраны здоровья граждан в РФ» (Статья 7 Приоритет охраны здоровья детей);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/>
              <a:t>Концепция превентивного обучения в области профилактики ВИЧ /</a:t>
            </a:r>
            <a:r>
              <a:rPr lang="ru-RU" dirty="0" err="1" smtClean="0"/>
              <a:t>СПИДа</a:t>
            </a:r>
            <a:r>
              <a:rPr lang="ru-RU" dirty="0" smtClean="0"/>
              <a:t> в образовательной среде. 2005г.;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/>
              <a:t>Концепция профилактики употребления </a:t>
            </a:r>
            <a:r>
              <a:rPr lang="ru-RU" dirty="0" err="1" smtClean="0"/>
              <a:t>психоактивных</a:t>
            </a:r>
            <a:r>
              <a:rPr lang="ru-RU" dirty="0" smtClean="0"/>
              <a:t> веществ в образовательной среде.2011г.;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/>
              <a:t>Санитарно-эпидемиологические правила СП 315.2826-10 «Профилактика ВИЧ – инфекции». (</a:t>
            </a:r>
            <a:r>
              <a:rPr lang="en-US" dirty="0" smtClean="0"/>
              <a:t>IX</a:t>
            </a:r>
            <a:r>
              <a:rPr lang="ru-RU" dirty="0" smtClean="0"/>
              <a:t> Гигиеническое воспитание населения);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/>
              <a:t>Программы и элективные курсы центра: «Подросток и здоровье», «Школа здоровья» и другие.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043608" y="188640"/>
            <a:ext cx="6408712" cy="1447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u="sng" dirty="0" smtClean="0">
                <a:solidFill>
                  <a:schemeClr val="accent5">
                    <a:lumMod val="50000"/>
                  </a:schemeClr>
                </a:solidFill>
              </a:rPr>
              <a:t>Строение вируса иммунодефицита человека</a:t>
            </a:r>
            <a:endParaRPr lang="ru-RU" sz="40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44824"/>
            <a:ext cx="43204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1 - мембрана вируса - это мембрана клетки человека;</a:t>
            </a:r>
          </a:p>
          <a:p>
            <a:r>
              <a:rPr lang="ru-RU" sz="2000" b="1" dirty="0"/>
              <a:t>2 - оболочечный белок gp120;</a:t>
            </a:r>
          </a:p>
          <a:p>
            <a:r>
              <a:rPr lang="ru-RU" sz="2000" b="1" dirty="0"/>
              <a:t>3 - трансмембранный компонент оболочечного белка gp41;</a:t>
            </a:r>
          </a:p>
          <a:p>
            <a:r>
              <a:rPr lang="ru-RU" sz="2000" b="1" dirty="0"/>
              <a:t>4 - матриксный белок (р17);</a:t>
            </a:r>
          </a:p>
          <a:p>
            <a:r>
              <a:rPr lang="ru-RU" sz="2000" b="1" dirty="0"/>
              <a:t>5 - оболочка </a:t>
            </a:r>
            <a:r>
              <a:rPr lang="ru-RU" sz="2000" b="1" dirty="0" err="1"/>
              <a:t>нуклеоида</a:t>
            </a:r>
            <a:r>
              <a:rPr lang="ru-RU" sz="2000" b="1" dirty="0"/>
              <a:t> (р24);</a:t>
            </a:r>
          </a:p>
          <a:p>
            <a:r>
              <a:rPr lang="ru-RU" sz="2000" b="1" dirty="0"/>
              <a:t>6 - геном ВИЧ - две молекулы </a:t>
            </a:r>
            <a:r>
              <a:rPr lang="ru-RU" sz="2000" b="1" dirty="0" err="1"/>
              <a:t>одноцепочечной</a:t>
            </a:r>
            <a:r>
              <a:rPr lang="ru-RU" sz="2000" b="1" dirty="0"/>
              <a:t> РНК</a:t>
            </a:r>
          </a:p>
          <a:p>
            <a:r>
              <a:rPr lang="ru-RU" sz="2000" b="1" dirty="0"/>
              <a:t>Ферменты ВИЧ:</a:t>
            </a:r>
          </a:p>
          <a:p>
            <a:r>
              <a:rPr lang="ru-RU" sz="2000" b="1" dirty="0"/>
              <a:t>7 - обратная транскриптаза (RT);</a:t>
            </a:r>
          </a:p>
          <a:p>
            <a:r>
              <a:rPr lang="ru-RU" sz="2000" b="1" dirty="0"/>
              <a:t>8 - </a:t>
            </a:r>
            <a:r>
              <a:rPr lang="ru-RU" sz="2000" b="1" dirty="0" err="1"/>
              <a:t>интеграза</a:t>
            </a:r>
            <a:r>
              <a:rPr lang="ru-RU" sz="2000" b="1" dirty="0"/>
              <a:t> и </a:t>
            </a:r>
            <a:r>
              <a:rPr lang="ru-RU" sz="2000" b="1" dirty="0" err="1"/>
              <a:t>РНКаза</a:t>
            </a:r>
            <a:r>
              <a:rPr lang="ru-RU" sz="2000" b="1" dirty="0"/>
              <a:t> Н;</a:t>
            </a:r>
          </a:p>
          <a:p>
            <a:r>
              <a:rPr lang="ru-RU" sz="2000" b="1" dirty="0"/>
              <a:t>9 - протеаза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79" y="2178808"/>
            <a:ext cx="3720565" cy="3425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416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600" y="116632"/>
            <a:ext cx="7498080" cy="850106"/>
          </a:xfrm>
        </p:spPr>
        <p:txBody>
          <a:bodyPr>
            <a:noAutofit/>
          </a:bodyPr>
          <a:lstStyle/>
          <a:p>
            <a:r>
              <a:rPr lang="ru-RU" sz="4000" b="1" u="sng" dirty="0" smtClean="0"/>
              <a:t>Свойства ВИЧ</a:t>
            </a:r>
            <a:endParaRPr lang="ru-RU" sz="40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4360528" cy="4979640"/>
          </a:xfrm>
        </p:spPr>
        <p:txBody>
          <a:bodyPr>
            <a:normAutofit fontScale="925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b="1" dirty="0"/>
              <a:t>ВИЧ </a:t>
            </a:r>
            <a:r>
              <a:rPr lang="ru-RU" sz="2400" b="1" u="sng" dirty="0"/>
              <a:t>малоустойчив</a:t>
            </a:r>
            <a:r>
              <a:rPr lang="ru-RU" sz="2400" b="1" dirty="0"/>
              <a:t> во внешней среде и </a:t>
            </a:r>
            <a:r>
              <a:rPr lang="ru-RU" sz="2400" b="1" u="sng" dirty="0"/>
              <a:t>не способен </a:t>
            </a:r>
            <a:r>
              <a:rPr lang="ru-RU" sz="2400" b="1" dirty="0"/>
              <a:t>к репродукции вне организма </a:t>
            </a:r>
            <a:r>
              <a:rPr lang="ru-RU" sz="2400" b="1" dirty="0" smtClean="0"/>
              <a:t>человека.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/>
              <a:t>Он </a:t>
            </a:r>
            <a:r>
              <a:rPr lang="ru-RU" sz="2400" b="1" u="sng" dirty="0"/>
              <a:t>легко погибает </a:t>
            </a:r>
            <a:r>
              <a:rPr lang="ru-RU" sz="2400" b="1" dirty="0"/>
              <a:t>под воздействием 5%-</a:t>
            </a:r>
            <a:r>
              <a:rPr lang="ru-RU" sz="2400" b="1" dirty="0" err="1"/>
              <a:t>ного</a:t>
            </a:r>
            <a:r>
              <a:rPr lang="ru-RU" sz="2400" b="1" dirty="0"/>
              <a:t> раствора перекиси </a:t>
            </a:r>
            <a:r>
              <a:rPr lang="ru-RU" sz="2400" b="1" dirty="0" smtClean="0"/>
              <a:t>водорода</a:t>
            </a:r>
            <a:r>
              <a:rPr lang="en-US" sz="2400" b="1" dirty="0" smtClean="0"/>
              <a:t>, </a:t>
            </a:r>
            <a:r>
              <a:rPr lang="ru-RU" sz="2400" b="1" u="sng" dirty="0" smtClean="0"/>
              <a:t>при кипячении погибает мгновенно.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/>
              <a:t>Вирус  </a:t>
            </a:r>
            <a:r>
              <a:rPr lang="ru-RU" sz="2400" b="1" u="sng" dirty="0"/>
              <a:t>малочувствителен</a:t>
            </a:r>
            <a:r>
              <a:rPr lang="ru-RU" sz="2400" b="1" dirty="0"/>
              <a:t>  к  ионизирующему  излучению и ультрафиолетовому облучению, </a:t>
            </a:r>
            <a:r>
              <a:rPr lang="ru-RU" sz="2400" b="1" u="sng" dirty="0"/>
              <a:t>устойчив  к  замораживанию</a:t>
            </a:r>
            <a:r>
              <a:rPr lang="ru-RU" sz="2400" b="1" dirty="0"/>
              <a:t>.</a:t>
            </a:r>
            <a:endParaRPr lang="ru-RU" sz="24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657600" cy="356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314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548680"/>
            <a:ext cx="4929222" cy="5880716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1600" dirty="0"/>
              <a:t>Иммунная система нашего организма представлена органами и клетками, расположенными по всему телу. </a:t>
            </a:r>
            <a:r>
              <a:rPr lang="ru-RU" sz="1600" dirty="0" smtClean="0"/>
              <a:t>Лимфоциты - часть </a:t>
            </a:r>
            <a:r>
              <a:rPr lang="ru-RU" sz="1600" dirty="0"/>
              <a:t>иммунной системы </a:t>
            </a:r>
            <a:endParaRPr lang="ru-RU" sz="1600" dirty="0" smtClean="0"/>
          </a:p>
          <a:p>
            <a:pPr algn="just">
              <a:buFont typeface="Wingdings" pitchFamily="2" charset="2"/>
              <a:buChar char="§"/>
            </a:pPr>
            <a:endParaRPr lang="ru-RU" sz="1600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/>
              <a:t>Лимфоциты Т4 </a:t>
            </a:r>
            <a:r>
              <a:rPr lang="ru-RU" sz="1600" dirty="0"/>
              <a:t>распознают чужеродные вещества или микроорганизмы, проникающие в наш организм, при этом запоминая их</a:t>
            </a:r>
            <a:r>
              <a:rPr lang="ru-RU" sz="1600" dirty="0" smtClean="0"/>
              <a:t>.</a:t>
            </a:r>
            <a:r>
              <a:rPr lang="ru-RU" sz="1600" dirty="0"/>
              <a:t> Поражение иммунной системы ВИЧ начинает именно с разрушения </a:t>
            </a:r>
            <a:r>
              <a:rPr lang="ru-RU" sz="1600" dirty="0" smtClean="0"/>
              <a:t>лимфоцитов Т4</a:t>
            </a:r>
          </a:p>
          <a:p>
            <a:pPr algn="just">
              <a:buNone/>
            </a:pPr>
            <a:r>
              <a:rPr lang="ru-RU" sz="1600" dirty="0" smtClean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/>
              <a:t>Также </a:t>
            </a:r>
            <a:r>
              <a:rPr lang="ru-RU" sz="1600" dirty="0"/>
              <a:t>иммунная система содержит клетки, называемые Т8. Эти лимфоциты «выключают» иммунную систему человека после того, как она завершила работу по борьбе с инфекцией</a:t>
            </a:r>
            <a:r>
              <a:rPr lang="ru-RU" sz="1600" dirty="0" smtClean="0"/>
              <a:t>.</a:t>
            </a:r>
          </a:p>
          <a:p>
            <a:pPr algn="just">
              <a:buNone/>
            </a:pPr>
            <a:r>
              <a:rPr lang="ru-RU" sz="1600" dirty="0" smtClean="0"/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/>
              <a:t>Обычно </a:t>
            </a:r>
            <a:r>
              <a:rPr lang="ru-RU" sz="1600" dirty="0"/>
              <a:t>у здорового человека клеток Т4 в два раза больше, чем клеток Т8. У больного СПИДом часто соотношение этих клеток бывает противоположным. Это значит, что в организме содержится слишком мало клеток Т4 для того, чтобы победить инфекцию, и слишком много клеток, которые заставляют борющуюся с инфекцией иммунную систему прекратить свою работу.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785926"/>
            <a:ext cx="364840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01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48872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000" dirty="0" smtClean="0"/>
              <a:t>Пути передачи ВИЧ инфекции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7158" y="1484784"/>
            <a:ext cx="8215370" cy="4680520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dirty="0"/>
              <a:t>Этим вирусом можно заразиться только при проникновении в организм жидкости любого характера, содержащей микробы вируса </a:t>
            </a:r>
            <a:r>
              <a:rPr lang="ru-RU" dirty="0" smtClean="0"/>
              <a:t>иммунодефицита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45720" indent="0" algn="just">
              <a:buNone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женские </a:t>
            </a:r>
            <a:r>
              <a:rPr lang="ru-RU" dirty="0"/>
              <a:t>выделения вагинальной </a:t>
            </a:r>
            <a:r>
              <a:rPr lang="ru-RU" dirty="0" smtClean="0"/>
              <a:t>природы</a:t>
            </a:r>
            <a:r>
              <a:rPr lang="ru-RU" dirty="0"/>
              <a:t>; 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кровь;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мужская сперма.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C:\Users\ученик\Desktop\prezervati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857628"/>
            <a:ext cx="3456384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04664"/>
            <a:ext cx="7560840" cy="347472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dirty="0"/>
              <a:t>Половой путь – любые виды незащищенного секса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dirty="0"/>
              <a:t>При переливании инфицированной крови от донора к реципиенту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dirty="0"/>
              <a:t>Во время родов от матери к ребенку, во время беременности через плаценту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dirty="0" smtClean="0"/>
              <a:t>У </a:t>
            </a:r>
            <a:r>
              <a:rPr lang="ru-RU" sz="2400" dirty="0"/>
              <a:t>наркоманов – при использовании одного шприца для введения наркотика</a:t>
            </a:r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ученик\Desktop\пути-передачи-ВИ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786058"/>
            <a:ext cx="7992888" cy="407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0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55" y="930749"/>
            <a:ext cx="40324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течение заболевания  можно разделить на три периода: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/>
              <a:t>заражение и начало инфекционного процесса;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/>
              <a:t>период бессимптомного течения и малых симптомов;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/>
              <a:t>СПИД.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dirty="0" smtClean="0"/>
          </a:p>
          <a:p>
            <a:pPr lvl="0"/>
            <a:r>
              <a:rPr lang="ru-RU" dirty="0" smtClean="0"/>
              <a:t>Процесс протекания болезни: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12-15 дней - у 30-40% зараженных состояние похоже на ОРВИ.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10-12 дней- вирус начинает активно размножаться, вырабатываются антитела.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После заражения человек может  чувствовать себя здоровым до 12 </a:t>
            </a:r>
            <a:r>
              <a:rPr lang="ru-RU" dirty="0" smtClean="0"/>
              <a:t>лет</a:t>
            </a:r>
            <a:endParaRPr lang="ru-RU" dirty="0"/>
          </a:p>
        </p:txBody>
      </p:sp>
      <p:pic>
        <p:nvPicPr>
          <p:cNvPr id="2050" name="Picture 2" descr="http://www.hroniki72.com/wp-content/uploads/2012/05/009_v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1"/>
            <a:ext cx="4509517" cy="4228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7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еник\Desktop\b_1269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552732" cy="3438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764704"/>
            <a:ext cx="45365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Симптомы ВИЧ: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снижение веса, потеря мышечной массы, дистрофия,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хронические простуды и диареи,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головные боли,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затрудненное </a:t>
            </a:r>
            <a:r>
              <a:rPr lang="ru-RU" dirty="0" smtClean="0"/>
              <a:t>дыхание,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боли в области грудной клетки,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ухудшение зрения,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парадонтологические</a:t>
            </a:r>
            <a:r>
              <a:rPr lang="ru-RU" dirty="0"/>
              <a:t> заболевания, воспаления слизистой оболочки ротовой полости,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герпес, в том числе генитальный,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различные </a:t>
            </a:r>
            <a:r>
              <a:rPr lang="ru-RU" dirty="0" smtClean="0"/>
              <a:t>папилломы,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легочные </a:t>
            </a:r>
            <a:r>
              <a:rPr lang="ru-RU" dirty="0"/>
              <a:t>заболевания - пневмонии, туберкулез,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заболевание вирусным гепатитом.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К ВИЧ симптомам в совокупности с другими признаками ВИЧ относятся и депрессивные состояния.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0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248472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ru-RU" sz="2600" dirty="0"/>
              <a:t>Не допускается увольнение с работы, отказ в приёме на </a:t>
            </a:r>
            <a:r>
              <a:rPr lang="ru-RU" sz="2600" dirty="0" smtClean="0"/>
              <a:t>работу, в </a:t>
            </a:r>
            <a:r>
              <a:rPr lang="ru-RU" sz="2600" dirty="0"/>
              <a:t>образовательные учреждения, </a:t>
            </a:r>
            <a:r>
              <a:rPr lang="ru-RU" sz="2600" dirty="0" smtClean="0"/>
              <a:t>в </a:t>
            </a:r>
            <a:r>
              <a:rPr lang="ru-RU" sz="2600" dirty="0"/>
              <a:t>оказании медицинской помощи;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ru-RU" sz="2600" dirty="0"/>
              <a:t>запрещается ограничение жилищных </a:t>
            </a:r>
            <a:r>
              <a:rPr lang="ru-RU" sz="2600" dirty="0" smtClean="0"/>
              <a:t>прав;</a:t>
            </a:r>
            <a:endParaRPr lang="ru-RU" sz="26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ru-RU" sz="2600" dirty="0"/>
              <a:t>бесплатное предоставление всех видов медицинской помощи, бесплатное получение медикаментов в амбулаторных и стационарных условиях, бесплатный проезд к месту лечения и обратно в пределах РФ;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ru-RU" sz="2600" dirty="0"/>
              <a:t>для несовершеннолетних предоставляется социальная пенсия, пособие и </a:t>
            </a:r>
            <a:r>
              <a:rPr lang="ru-RU" sz="2600" dirty="0" smtClean="0"/>
              <a:t>льготы.</a:t>
            </a:r>
            <a:endParaRPr lang="ru-RU" sz="26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655594"/>
            <a:ext cx="6696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Права ВИЧ-инфицированных: </a:t>
            </a:r>
            <a:endParaRPr lang="ru-RU" sz="3000" b="1" dirty="0"/>
          </a:p>
        </p:txBody>
      </p:sp>
      <p:pic>
        <p:nvPicPr>
          <p:cNvPr id="1026" name="Picture 2" descr="http://static.newsland.ru/news_images/523/big_523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84917"/>
            <a:ext cx="1190625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6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93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/>
              <a:t> Родители </a:t>
            </a:r>
            <a:r>
              <a:rPr lang="ru-RU" sz="2800" b="1" dirty="0"/>
              <a:t>и иные законные представители </a:t>
            </a:r>
            <a:r>
              <a:rPr lang="ru-RU" sz="2800" b="1" dirty="0" smtClean="0"/>
              <a:t>не           совершеннолетних имеют </a:t>
            </a:r>
            <a:r>
              <a:rPr lang="ru-RU" sz="2800" b="1" dirty="0"/>
              <a:t>право на:</a:t>
            </a:r>
            <a:r>
              <a:rPr lang="ru-RU" b="1" dirty="0"/>
              <a:t> </a:t>
            </a:r>
            <a:endParaRPr lang="ru-RU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dirty="0" smtClean="0"/>
              <a:t>•совместное </a:t>
            </a:r>
            <a:r>
              <a:rPr lang="ru-RU" dirty="0"/>
              <a:t>пребывание с детьми в возрасте до 15 лет в </a:t>
            </a:r>
            <a:r>
              <a:rPr lang="ru-RU" dirty="0" smtClean="0"/>
              <a:t>медицинском </a:t>
            </a:r>
            <a:r>
              <a:rPr lang="ru-RU" dirty="0"/>
              <a:t>учреждении с выплатой </a:t>
            </a:r>
            <a:r>
              <a:rPr lang="ru-RU" dirty="0" smtClean="0"/>
              <a:t>пособия; </a:t>
            </a:r>
          </a:p>
          <a:p>
            <a:pPr marL="0" indent="0" algn="just">
              <a:buNone/>
            </a:pPr>
            <a:r>
              <a:rPr lang="ru-RU" dirty="0" smtClean="0"/>
              <a:t>•бесплатный </a:t>
            </a:r>
            <a:r>
              <a:rPr lang="ru-RU" dirty="0"/>
              <a:t>проезд одного из </a:t>
            </a:r>
            <a:r>
              <a:rPr lang="ru-RU" dirty="0" smtClean="0"/>
              <a:t>родителей при </a:t>
            </a:r>
            <a:r>
              <a:rPr lang="ru-RU" dirty="0"/>
              <a:t>его сопровождении к месту лечения и обратно;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•выплату </a:t>
            </a:r>
            <a:r>
              <a:rPr lang="ru-RU" dirty="0"/>
              <a:t>пособия по уходу за </a:t>
            </a:r>
            <a:r>
              <a:rPr lang="ru-RU" dirty="0" smtClean="0"/>
              <a:t>ребёнком</a:t>
            </a:r>
          </a:p>
          <a:p>
            <a:pPr marL="0" indent="0" algn="just">
              <a:buNone/>
            </a:pPr>
            <a:r>
              <a:rPr lang="ru-RU" dirty="0" smtClean="0"/>
              <a:t>•сохранение </a:t>
            </a:r>
            <a:r>
              <a:rPr lang="ru-RU" dirty="0"/>
              <a:t>непрерывного трудового стажа в случае </a:t>
            </a:r>
            <a:r>
              <a:rPr lang="ru-RU" dirty="0" smtClean="0"/>
              <a:t>увольнения;</a:t>
            </a:r>
          </a:p>
          <a:p>
            <a:pPr marL="0" indent="0" algn="just">
              <a:buNone/>
            </a:pPr>
            <a:r>
              <a:rPr lang="ru-RU" dirty="0" smtClean="0"/>
              <a:t> •включение времени ухода за ВИЧ-инфицированным несовершеннолетним в общий трудовой стаж; </a:t>
            </a:r>
          </a:p>
          <a:p>
            <a:pPr marL="0" indent="0" algn="just">
              <a:buNone/>
            </a:pPr>
            <a:r>
              <a:rPr lang="ru-RU" dirty="0" smtClean="0"/>
              <a:t>•внеочередное </a:t>
            </a:r>
            <a:r>
              <a:rPr lang="ru-RU" dirty="0"/>
              <a:t>предоставление жилых помещений </a:t>
            </a:r>
            <a:r>
              <a:rPr lang="ru-RU" dirty="0" smtClean="0"/>
              <a:t>в </a:t>
            </a:r>
            <a:r>
              <a:rPr lang="ru-RU"/>
              <a:t>случае </a:t>
            </a:r>
            <a:r>
              <a:rPr lang="ru-RU" smtClean="0"/>
              <a:t>нуждаемости.</a:t>
            </a:r>
            <a:endParaRPr lang="ru-RU" dirty="0" smtClean="0"/>
          </a:p>
        </p:txBody>
      </p:sp>
      <p:pic>
        <p:nvPicPr>
          <p:cNvPr id="2050" name="Picture 2" descr="http://static.newsland.ru/news_images/523/big_523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15469"/>
            <a:ext cx="1190626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58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581128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ВИЧ не пройдет!!!</a:t>
            </a:r>
            <a:endParaRPr lang="ru-RU" sz="4800" dirty="0"/>
          </a:p>
        </p:txBody>
      </p:sp>
      <p:pic>
        <p:nvPicPr>
          <p:cNvPr id="4" name="Picture 3" descr="C:\Users\ученик\Desktop\vich120412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2870540" cy="215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ученик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77" y="2900066"/>
            <a:ext cx="2122215" cy="2274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ченик\Desktop\h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32544"/>
            <a:ext cx="2808312" cy="2358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ученик\Desktop\Gandal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75476"/>
            <a:ext cx="4608511" cy="2117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1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ru-RU" sz="2000" dirty="0">
                <a:solidFill>
                  <a:srgbClr val="895D1D"/>
                </a:solidFill>
                <a:ea typeface="+mn-ea"/>
                <a:cs typeface="+mn-cs"/>
              </a:rPr>
              <a:t>Муниципальное образовательное учреждение </a:t>
            </a:r>
            <a:r>
              <a:rPr lang="ru-RU" sz="2000" dirty="0" smtClean="0">
                <a:solidFill>
                  <a:srgbClr val="895D1D"/>
                </a:solidFill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895D1D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srgbClr val="895D1D"/>
                </a:solidFill>
                <a:ea typeface="+mn-ea"/>
                <a:cs typeface="+mn-cs"/>
              </a:rPr>
              <a:t>«</a:t>
            </a:r>
            <a:r>
              <a:rPr lang="ru-RU" sz="2000" dirty="0">
                <a:solidFill>
                  <a:srgbClr val="895D1D"/>
                </a:solidFill>
                <a:ea typeface="+mn-ea"/>
                <a:cs typeface="+mn-cs"/>
              </a:rPr>
              <a:t>Центр психолого-педагогической реабилитации и коррекции»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7544" y="2132856"/>
            <a:ext cx="8676456" cy="439248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dirty="0" smtClean="0"/>
              <a:t>Реализует в образовательных </a:t>
            </a:r>
            <a:r>
              <a:rPr lang="ru-RU" dirty="0" smtClean="0">
                <a:solidFill>
                  <a:schemeClr val="tx1"/>
                </a:solidFill>
              </a:rPr>
              <a:t>организациях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города программы и элективные курсы: </a:t>
            </a:r>
          </a:p>
          <a:p>
            <a:pPr algn="l"/>
            <a:endParaRPr lang="ru-RU" dirty="0"/>
          </a:p>
          <a:p>
            <a:pPr algn="l">
              <a:buFont typeface="Wingdings" pitchFamily="2" charset="2"/>
              <a:buChar char="Ø"/>
            </a:pPr>
            <a:r>
              <a:rPr lang="ru-RU" dirty="0" smtClean="0"/>
              <a:t>«Мы выбираем жизнь»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/>
              <a:t>«Подросток и здоровье»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/>
              <a:t>«Школа здоровья»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/>
              <a:t>«Этика и психология семейных отношений»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/>
              <a:t>«Подросток и закон»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/>
              <a:t>«Правовая культура»</a:t>
            </a:r>
          </a:p>
          <a:p>
            <a:pPr algn="l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 «Выбор»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фото от Насти\Rz393Ttm6W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3205590" cy="232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T:\мои документы\мои документы\музей\Фото музей 2\CIMG60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6952"/>
            <a:ext cx="3997108" cy="3718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T:\мои документы\мои документы\музей\фото\фото Анти-комиссия\0812201027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5064"/>
            <a:ext cx="3456384" cy="2602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924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Работа с волонтерами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E:\фото от Насти\OZ2AVoi4WW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12005"/>
            <a:ext cx="640968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512168"/>
          </a:xfrm>
        </p:spPr>
        <p:txBody>
          <a:bodyPr/>
          <a:lstStyle/>
          <a:p>
            <a:pPr marL="365760" lvl="0" indent="-365760">
              <a:spcBef>
                <a:spcPct val="20000"/>
              </a:spcBef>
            </a:pPr>
            <a:r>
              <a:rPr lang="ru-RU" dirty="0" smtClean="0">
                <a:solidFill>
                  <a:srgbClr val="C00000"/>
                </a:solidFill>
                <a:ea typeface="+mn-ea"/>
                <a:cs typeface="+mn-cs"/>
              </a:rPr>
              <a:t>Желаем всем здоровья и творческих успехов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Tan\Desktop\img8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35517"/>
            <a:ext cx="5472608" cy="559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0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Вопросы, рассматриваемые со школьниками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83568" y="2420888"/>
            <a:ext cx="7848872" cy="3887837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 smtClean="0"/>
              <a:t>Жизненные цели. Здоровье как ценность в жизни человека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 smtClean="0"/>
              <a:t>Здоровый образ жизни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 smtClean="0"/>
              <a:t>Базовая информация о ВИЧ-инфекции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 smtClean="0"/>
              <a:t>Профилактика полового пути передачи ВИЧ-инфекции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 smtClean="0"/>
              <a:t>Профилактика парентерального пути передачи ВИЧ-инфекции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1219742"/>
          </a:xfrm>
        </p:spPr>
        <p:txBody>
          <a:bodyPr/>
          <a:lstStyle/>
          <a:p>
            <a:r>
              <a:rPr lang="ru-RU" sz="3200" dirty="0" smtClean="0"/>
              <a:t>Основные направления организации профилактики ВИЧ – инфекции в образовательных организациях города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79512" y="2420888"/>
            <a:ext cx="8784976" cy="396044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Просвещение и информирование педагогов, учащихся и их родителей в области ВИЧ/</a:t>
            </a:r>
            <a:r>
              <a:rPr lang="ru-RU" dirty="0" err="1" smtClean="0"/>
              <a:t>СПИДа</a:t>
            </a:r>
            <a:r>
              <a:rPr lang="ru-RU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Содействие формированию:</a:t>
            </a:r>
          </a:p>
          <a:p>
            <a:pPr marL="0" indent="0">
              <a:buNone/>
            </a:pPr>
            <a:r>
              <a:rPr lang="ru-RU" dirty="0" smtClean="0"/>
              <a:t>ответственного поведения подростков;</a:t>
            </a:r>
          </a:p>
          <a:p>
            <a:pPr marL="0" indent="0">
              <a:buNone/>
            </a:pPr>
            <a:r>
              <a:rPr lang="ru-RU" dirty="0" smtClean="0"/>
              <a:t>позитивных установок и ценностей ЗОЖ;</a:t>
            </a:r>
          </a:p>
          <a:p>
            <a:pPr marL="0" indent="0">
              <a:buNone/>
            </a:pPr>
            <a:r>
              <a:rPr lang="ru-RU" dirty="0" smtClean="0"/>
              <a:t>положительной мотивации к ЗОЖ;</a:t>
            </a:r>
          </a:p>
          <a:p>
            <a:pPr marL="0" indent="0">
              <a:buNone/>
            </a:pPr>
            <a:r>
              <a:rPr lang="ru-RU" dirty="0" smtClean="0"/>
              <a:t>толерантного отношения  </a:t>
            </a:r>
            <a:r>
              <a:rPr lang="ru-RU" dirty="0"/>
              <a:t>к </a:t>
            </a:r>
            <a:r>
              <a:rPr lang="ru-RU" dirty="0" smtClean="0"/>
              <a:t>ВИЧ– </a:t>
            </a:r>
            <a:r>
              <a:rPr lang="ru-RU" dirty="0"/>
              <a:t>позитивным людям и их ближайшему </a:t>
            </a:r>
            <a:r>
              <a:rPr lang="ru-RU" dirty="0" smtClean="0"/>
              <a:t>окружению.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Формирование навыков противодействия рискованному поведению (включая употребление наркотиков), которое способствует </a:t>
            </a:r>
            <a:r>
              <a:rPr lang="ru-RU" smtClean="0"/>
              <a:t>распространению </a:t>
            </a:r>
            <a:r>
              <a:rPr lang="ru-RU" smtClean="0"/>
              <a:t>ВИЧ.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Принципы организации просвещения и информирования о ВИЧ – инфекции в образовательных учреждениях города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83568" y="2492896"/>
            <a:ext cx="7848872" cy="3815829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 smtClean="0"/>
              <a:t>Доступность, объективность;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 smtClean="0"/>
              <a:t>Ценностной ориентации;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 smtClean="0"/>
              <a:t>Учет возрастных особенностей;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 smtClean="0"/>
              <a:t>Последовательность</a:t>
            </a:r>
            <a:r>
              <a:rPr lang="ru-RU" dirty="0" smtClean="0"/>
              <a:t>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 smtClean="0"/>
              <a:t>Преемственность;</a:t>
            </a:r>
            <a:endParaRPr lang="ru-RU" dirty="0" smtClean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 smtClean="0"/>
              <a:t>Связь с жизнью.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Задачи обучения подростков ответственному </a:t>
            </a:r>
            <a:r>
              <a:rPr lang="ru-RU" sz="2800" dirty="0" smtClean="0"/>
              <a:t>поведению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83568" y="2276872"/>
            <a:ext cx="7920880" cy="3938191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/>
              <a:t>Повышение информированности учащихся и их родителей о путях заражения, способах защиты;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/>
              <a:t>Способствовать формированию у учащихся негативного отношения к рискованному поведению, пропаганде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преимуществ здорового и безопасного образа жизни;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Способствовать формированию эффективных стратегий поведения, способствующих обретению ответственности за свою жизнь;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Приобретение уверенности для противостояния негативному влиянию </a:t>
            </a:r>
            <a:r>
              <a:rPr lang="ru-RU" dirty="0" smtClean="0">
                <a:solidFill>
                  <a:schemeClr val="tx1"/>
                </a:solidFill>
              </a:rPr>
              <a:t>среды.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/>
              <a:t>Способствовать </a:t>
            </a:r>
            <a:r>
              <a:rPr lang="ru-RU" dirty="0" smtClean="0"/>
              <a:t>формированию здоровой </a:t>
            </a:r>
            <a:r>
              <a:rPr lang="ru-RU" dirty="0" err="1" smtClean="0"/>
              <a:t>полоролевой</a:t>
            </a:r>
            <a:r>
              <a:rPr lang="ru-RU" dirty="0" smtClean="0"/>
              <a:t> и семейной идентификации личности у старшеклассников.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Охват  учащихся профилактической работой</a:t>
            </a:r>
            <a:endParaRPr lang="ru-RU" sz="3600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24098522"/>
              </p:ext>
            </p:extLst>
          </p:nvPr>
        </p:nvGraphicFramePr>
        <p:xfrm>
          <a:off x="685800" y="2239963"/>
          <a:ext cx="380365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74024102"/>
              </p:ext>
            </p:extLst>
          </p:nvPr>
        </p:nvGraphicFramePr>
        <p:xfrm>
          <a:off x="1475656" y="2276872"/>
          <a:ext cx="6408712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44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Количество выданных учебных часов </a:t>
            </a:r>
            <a:br>
              <a:rPr lang="ru-RU" sz="3200" dirty="0" smtClean="0"/>
            </a:br>
            <a:r>
              <a:rPr lang="ru-RU" sz="3200" dirty="0" smtClean="0"/>
              <a:t>по проблеме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88677521"/>
              </p:ext>
            </p:extLst>
          </p:nvPr>
        </p:nvGraphicFramePr>
        <p:xfrm>
          <a:off x="1524000" y="2274838"/>
          <a:ext cx="6096000" cy="3890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</TotalTime>
  <Words>1154</Words>
  <Application>Microsoft Office PowerPoint</Application>
  <PresentationFormat>Экран (4:3)</PresentationFormat>
  <Paragraphs>160</Paragraphs>
  <Slides>32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Твердый переплет</vt:lpstr>
      <vt:lpstr>Презентация</vt:lpstr>
      <vt:lpstr>Первичная профилактика ВИЧ – инфекции среди учащихся г.Сыктывкара</vt:lpstr>
      <vt:lpstr>Нормативные основы профилактики ВИЧ-инфекции в образовательных организациях</vt:lpstr>
      <vt:lpstr>Муниципальное образовательное учреждение  «Центр психолого-педагогической реабилитации и коррекции» </vt:lpstr>
      <vt:lpstr>Вопросы, рассматриваемые со школьниками</vt:lpstr>
      <vt:lpstr>Основные направления организации профилактики ВИЧ – инфекции в образовательных организациях города</vt:lpstr>
      <vt:lpstr>Принципы организации просвещения и информирования о ВИЧ – инфекции в образовательных учреждениях города</vt:lpstr>
      <vt:lpstr>Задачи обучения подростков ответственному поведению</vt:lpstr>
      <vt:lpstr>Охват  учащихся профилактической работой</vt:lpstr>
      <vt:lpstr>Количество выданных учебных часов  по проблеме</vt:lpstr>
      <vt:lpstr>Результаты анонимного анкетирования  </vt:lpstr>
      <vt:lpstr>Социальное партнерство   Центра психолого-педагогической реабилитации и коррекции</vt:lpstr>
      <vt:lpstr>Приоритетный национальный проект «Здоровье»</vt:lpstr>
      <vt:lpstr>Методы обучения подростков ответственному поведению</vt:lpstr>
      <vt:lpstr>Занятие с элементами тренинга</vt:lpstr>
      <vt:lpstr>Информационная палатка   </vt:lpstr>
      <vt:lpstr>Консультации</vt:lpstr>
      <vt:lpstr>Занятия в форме малых групп с целью поиска информации по проблеме, итогом которых являются презентации по профилактике ВИЧ</vt:lpstr>
      <vt:lpstr>Презентация PowerPoint</vt:lpstr>
      <vt:lpstr>ВИЧ-инфекция</vt:lpstr>
      <vt:lpstr>Презентация PowerPoint</vt:lpstr>
      <vt:lpstr>Свойства ВИЧ</vt:lpstr>
      <vt:lpstr>Презентация PowerPoint</vt:lpstr>
      <vt:lpstr>Пути передачи ВИЧ инфекции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ВИЧ не пройдет!!!</vt:lpstr>
      <vt:lpstr>Музей «Выбор» </vt:lpstr>
      <vt:lpstr>Работа с волонтерами </vt:lpstr>
      <vt:lpstr>Желаем всем здоровья и творческих успехов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Первичная профилактика ВИЧ – инфекции среди учащихся г.Сыктывкара</dc:title>
  <dc:creator>Misha_M</dc:creator>
  <cp:lastModifiedBy>сpprik</cp:lastModifiedBy>
  <cp:revision>85</cp:revision>
  <dcterms:created xsi:type="dcterms:W3CDTF">2014-11-24T11:40:37Z</dcterms:created>
  <dcterms:modified xsi:type="dcterms:W3CDTF">2014-12-01T12:00:28Z</dcterms:modified>
</cp:coreProperties>
</file>